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sldIdLst>
    <p:sldId id="256" r:id="rId2"/>
    <p:sldId id="274" r:id="rId3"/>
    <p:sldId id="257" r:id="rId4"/>
    <p:sldId id="258" r:id="rId5"/>
    <p:sldId id="259" r:id="rId6"/>
    <p:sldId id="260" r:id="rId7"/>
    <p:sldId id="261" r:id="rId8"/>
    <p:sldId id="262" r:id="rId9"/>
    <p:sldId id="263" r:id="rId10"/>
    <p:sldId id="264" r:id="rId11"/>
    <p:sldId id="265" r:id="rId12"/>
    <p:sldId id="266" r:id="rId13"/>
    <p:sldId id="280" r:id="rId14"/>
    <p:sldId id="281" r:id="rId15"/>
    <p:sldId id="282" r:id="rId16"/>
    <p:sldId id="267" r:id="rId17"/>
    <p:sldId id="269" r:id="rId18"/>
    <p:sldId id="272" r:id="rId19"/>
    <p:sldId id="271"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3" autoAdjust="0"/>
    <p:restoredTop sz="94660"/>
  </p:normalViewPr>
  <p:slideViewPr>
    <p:cSldViewPr snapToGrid="0">
      <p:cViewPr varScale="1">
        <p:scale>
          <a:sx n="111" d="100"/>
          <a:sy n="111" d="100"/>
        </p:scale>
        <p:origin x="30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D1C201B-2B4C-4235-A988-6CE3ECDD49DB}" type="datetimeFigureOut">
              <a:rPr lang="en-US" smtClean="0"/>
              <a:t>9/12/2025</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27CAD5B-2150-41F9-B06D-3793EE8FD29B}" type="slidenum">
              <a:rPr lang="en-US" smtClean="0"/>
              <a:t>‹#›</a:t>
            </a:fld>
            <a:endParaRPr lang="en-US"/>
          </a:p>
        </p:txBody>
      </p:sp>
    </p:spTree>
    <p:extLst>
      <p:ext uri="{BB962C8B-B14F-4D97-AF65-F5344CB8AC3E}">
        <p14:creationId xmlns:p14="http://schemas.microsoft.com/office/powerpoint/2010/main" val="570103340"/>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1C201B-2B4C-4235-A988-6CE3ECDD49DB}" type="datetimeFigureOut">
              <a:rPr lang="en-US" smtClean="0"/>
              <a:t>9/12/2025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27CAD5B-2150-41F9-B06D-3793EE8FD29B}" type="slidenum">
              <a:rPr lang="en-US" smtClean="0"/>
              <a:t>‹#›</a:t>
            </a:fld>
            <a:endParaRPr lang="en-US"/>
          </a:p>
        </p:txBody>
      </p:sp>
    </p:spTree>
    <p:extLst>
      <p:ext uri="{BB962C8B-B14F-4D97-AF65-F5344CB8AC3E}">
        <p14:creationId xmlns:p14="http://schemas.microsoft.com/office/powerpoint/2010/main" val="966606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1C201B-2B4C-4235-A988-6CE3ECDD49DB}" type="datetimeFigureOut">
              <a:rPr lang="en-US" smtClean="0"/>
              <a:t>9/12/2025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27CAD5B-2150-41F9-B06D-3793EE8FD29B}"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24354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D1C201B-2B4C-4235-A988-6CE3ECDD49DB}" type="datetimeFigureOut">
              <a:rPr lang="en-US" smtClean="0"/>
              <a:t>9/12/2025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27CAD5B-2150-41F9-B06D-3793EE8FD29B}" type="slidenum">
              <a:rPr lang="en-US" smtClean="0"/>
              <a:t>‹#›</a:t>
            </a:fld>
            <a:endParaRPr lang="en-US"/>
          </a:p>
        </p:txBody>
      </p:sp>
    </p:spTree>
    <p:extLst>
      <p:ext uri="{BB962C8B-B14F-4D97-AF65-F5344CB8AC3E}">
        <p14:creationId xmlns:p14="http://schemas.microsoft.com/office/powerpoint/2010/main" val="33388394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D1C201B-2B4C-4235-A988-6CE3ECDD49DB}" type="datetimeFigureOut">
              <a:rPr lang="en-US" smtClean="0"/>
              <a:t>9/12/2025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27CAD5B-2150-41F9-B06D-3793EE8FD29B}"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01028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D1C201B-2B4C-4235-A988-6CE3ECDD49DB}" type="datetimeFigureOut">
              <a:rPr lang="en-US" smtClean="0"/>
              <a:t>9/12/2025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27CAD5B-2150-41F9-B06D-3793EE8FD29B}" type="slidenum">
              <a:rPr lang="en-US" smtClean="0"/>
              <a:t>‹#›</a:t>
            </a:fld>
            <a:endParaRPr lang="en-US"/>
          </a:p>
        </p:txBody>
      </p:sp>
    </p:spTree>
    <p:extLst>
      <p:ext uri="{BB962C8B-B14F-4D97-AF65-F5344CB8AC3E}">
        <p14:creationId xmlns:p14="http://schemas.microsoft.com/office/powerpoint/2010/main" val="33580776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1C201B-2B4C-4235-A988-6CE3ECDD49DB}" type="datetimeFigureOut">
              <a:rPr lang="en-US" smtClean="0"/>
              <a:t>9/12/2025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27CAD5B-2150-41F9-B06D-3793EE8FD29B}" type="slidenum">
              <a:rPr lang="en-US" smtClean="0"/>
              <a:t>‹#›</a:t>
            </a:fld>
            <a:endParaRPr lang="en-US"/>
          </a:p>
        </p:txBody>
      </p:sp>
    </p:spTree>
    <p:extLst>
      <p:ext uri="{BB962C8B-B14F-4D97-AF65-F5344CB8AC3E}">
        <p14:creationId xmlns:p14="http://schemas.microsoft.com/office/powerpoint/2010/main" val="14628460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1C201B-2B4C-4235-A988-6CE3ECDD49DB}" type="datetimeFigureOut">
              <a:rPr lang="en-US" smtClean="0"/>
              <a:t>9/12/2025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27CAD5B-2150-41F9-B06D-3793EE8FD29B}" type="slidenum">
              <a:rPr lang="en-US" smtClean="0"/>
              <a:t>‹#›</a:t>
            </a:fld>
            <a:endParaRPr lang="en-US"/>
          </a:p>
        </p:txBody>
      </p:sp>
    </p:spTree>
    <p:extLst>
      <p:ext uri="{BB962C8B-B14F-4D97-AF65-F5344CB8AC3E}">
        <p14:creationId xmlns:p14="http://schemas.microsoft.com/office/powerpoint/2010/main" val="287864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1C201B-2B4C-4235-A988-6CE3ECDD49DB}" type="datetimeFigureOut">
              <a:rPr lang="en-US" smtClean="0"/>
              <a:t>9/12/2025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27CAD5B-2150-41F9-B06D-3793EE8FD29B}" type="slidenum">
              <a:rPr lang="en-US" smtClean="0"/>
              <a:t>‹#›</a:t>
            </a:fld>
            <a:endParaRPr lang="en-US"/>
          </a:p>
        </p:txBody>
      </p:sp>
    </p:spTree>
    <p:extLst>
      <p:ext uri="{BB962C8B-B14F-4D97-AF65-F5344CB8AC3E}">
        <p14:creationId xmlns:p14="http://schemas.microsoft.com/office/powerpoint/2010/main" val="2140910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1C201B-2B4C-4235-A988-6CE3ECDD49DB}" type="datetimeFigureOut">
              <a:rPr lang="en-US" smtClean="0"/>
              <a:t>9/12/2025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27CAD5B-2150-41F9-B06D-3793EE8FD29B}" type="slidenum">
              <a:rPr lang="en-US" smtClean="0"/>
              <a:t>‹#›</a:t>
            </a:fld>
            <a:endParaRPr lang="en-US"/>
          </a:p>
        </p:txBody>
      </p:sp>
    </p:spTree>
    <p:extLst>
      <p:ext uri="{BB962C8B-B14F-4D97-AF65-F5344CB8AC3E}">
        <p14:creationId xmlns:p14="http://schemas.microsoft.com/office/powerpoint/2010/main" val="84904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1C201B-2B4C-4235-A988-6CE3ECDD49DB}" type="datetimeFigureOut">
              <a:rPr lang="en-US" smtClean="0"/>
              <a:t>9/12/2025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27CAD5B-2150-41F9-B06D-3793EE8FD29B}" type="slidenum">
              <a:rPr lang="en-US" smtClean="0"/>
              <a:t>‹#›</a:t>
            </a:fld>
            <a:endParaRPr lang="en-US"/>
          </a:p>
        </p:txBody>
      </p:sp>
    </p:spTree>
    <p:extLst>
      <p:ext uri="{BB962C8B-B14F-4D97-AF65-F5344CB8AC3E}">
        <p14:creationId xmlns:p14="http://schemas.microsoft.com/office/powerpoint/2010/main" val="4093870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1C201B-2B4C-4235-A988-6CE3ECDD49DB}" type="datetimeFigureOut">
              <a:rPr lang="en-US" smtClean="0"/>
              <a:t>9/12/2025</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27CAD5B-2150-41F9-B06D-3793EE8FD29B}" type="slidenum">
              <a:rPr lang="en-US" smtClean="0"/>
              <a:t>‹#›</a:t>
            </a:fld>
            <a:endParaRPr lang="en-US"/>
          </a:p>
        </p:txBody>
      </p:sp>
    </p:spTree>
    <p:extLst>
      <p:ext uri="{BB962C8B-B14F-4D97-AF65-F5344CB8AC3E}">
        <p14:creationId xmlns:p14="http://schemas.microsoft.com/office/powerpoint/2010/main" val="683630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1C201B-2B4C-4235-A988-6CE3ECDD49DB}" type="datetimeFigureOut">
              <a:rPr lang="en-US" smtClean="0"/>
              <a:t>9/12/2025</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27CAD5B-2150-41F9-B06D-3793EE8FD29B}" type="slidenum">
              <a:rPr lang="en-US" smtClean="0"/>
              <a:t>‹#›</a:t>
            </a:fld>
            <a:endParaRPr lang="en-US"/>
          </a:p>
        </p:txBody>
      </p:sp>
    </p:spTree>
    <p:extLst>
      <p:ext uri="{BB962C8B-B14F-4D97-AF65-F5344CB8AC3E}">
        <p14:creationId xmlns:p14="http://schemas.microsoft.com/office/powerpoint/2010/main" val="820753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C201B-2B4C-4235-A988-6CE3ECDD49DB}" type="datetimeFigureOut">
              <a:rPr lang="en-US" smtClean="0"/>
              <a:t>9/12/2025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27CAD5B-2150-41F9-B06D-3793EE8FD29B}" type="slidenum">
              <a:rPr lang="en-US" smtClean="0"/>
              <a:t>‹#›</a:t>
            </a:fld>
            <a:endParaRPr lang="en-US"/>
          </a:p>
        </p:txBody>
      </p:sp>
    </p:spTree>
    <p:extLst>
      <p:ext uri="{BB962C8B-B14F-4D97-AF65-F5344CB8AC3E}">
        <p14:creationId xmlns:p14="http://schemas.microsoft.com/office/powerpoint/2010/main" val="3290192385"/>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1C201B-2B4C-4235-A988-6CE3ECDD49DB}" type="datetimeFigureOut">
              <a:rPr lang="en-US" smtClean="0"/>
              <a:t>9/12/2025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27CAD5B-2150-41F9-B06D-3793EE8FD29B}" type="slidenum">
              <a:rPr lang="en-US" smtClean="0"/>
              <a:t>‹#›</a:t>
            </a:fld>
            <a:endParaRPr lang="en-US"/>
          </a:p>
        </p:txBody>
      </p:sp>
    </p:spTree>
    <p:extLst>
      <p:ext uri="{BB962C8B-B14F-4D97-AF65-F5344CB8AC3E}">
        <p14:creationId xmlns:p14="http://schemas.microsoft.com/office/powerpoint/2010/main" val="351589918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1C201B-2B4C-4235-A988-6CE3ECDD49DB}" type="datetimeFigureOut">
              <a:rPr lang="en-US" smtClean="0"/>
              <a:t>9/12/2025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27CAD5B-2150-41F9-B06D-3793EE8FD29B}" type="slidenum">
              <a:rPr lang="en-US" smtClean="0"/>
              <a:t>‹#›</a:t>
            </a:fld>
            <a:endParaRPr lang="en-US"/>
          </a:p>
        </p:txBody>
      </p:sp>
    </p:spTree>
    <p:extLst>
      <p:ext uri="{BB962C8B-B14F-4D97-AF65-F5344CB8AC3E}">
        <p14:creationId xmlns:p14="http://schemas.microsoft.com/office/powerpoint/2010/main" val="367501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D1C201B-2B4C-4235-A988-6CE3ECDD49DB}" type="datetimeFigureOut">
              <a:rPr lang="en-US" smtClean="0"/>
              <a:t>9/12/2025</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27CAD5B-2150-41F9-B06D-3793EE8FD29B}" type="slidenum">
              <a:rPr lang="en-US" smtClean="0"/>
              <a:t>‹#›</a:t>
            </a:fld>
            <a:endParaRPr lang="en-US"/>
          </a:p>
        </p:txBody>
      </p:sp>
    </p:spTree>
    <p:extLst>
      <p:ext uri="{BB962C8B-B14F-4D97-AF65-F5344CB8AC3E}">
        <p14:creationId xmlns:p14="http://schemas.microsoft.com/office/powerpoint/2010/main" val="535394268"/>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 id="2147483776" r:id="rId15"/>
    <p:sldLayoutId id="214748377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50759" y="973748"/>
            <a:ext cx="8915399" cy="2262781"/>
          </a:xfrm>
        </p:spPr>
        <p:txBody>
          <a:bodyPr/>
          <a:lstStyle/>
          <a:p>
            <a:pPr algn="ctr"/>
            <a:r>
              <a:rPr lang="en-US" dirty="0"/>
              <a:t>Treasurer Training </a:t>
            </a:r>
          </a:p>
        </p:txBody>
      </p:sp>
      <p:sp>
        <p:nvSpPr>
          <p:cNvPr id="3" name="Subtitle 2"/>
          <p:cNvSpPr>
            <a:spLocks noGrp="1"/>
          </p:cNvSpPr>
          <p:nvPr>
            <p:ph type="subTitle" idx="1"/>
          </p:nvPr>
        </p:nvSpPr>
        <p:spPr>
          <a:xfrm>
            <a:off x="2650758" y="3336173"/>
            <a:ext cx="8915399" cy="1126283"/>
          </a:xfrm>
        </p:spPr>
        <p:txBody>
          <a:bodyPr>
            <a:normAutofit/>
          </a:bodyPr>
          <a:lstStyle/>
          <a:p>
            <a:pPr algn="ctr"/>
            <a:r>
              <a:rPr lang="en-US" sz="2400" b="1" dirty="0">
                <a:solidFill>
                  <a:schemeClr val="tx2">
                    <a:lumMod val="90000"/>
                    <a:lumOff val="10000"/>
                  </a:schemeClr>
                </a:solidFill>
                <a:latin typeface="Franklin Gothic Book" panose="020B0503020102020204" pitchFamily="34" charset="0"/>
              </a:rPr>
              <a:t>GSS</a:t>
            </a:r>
          </a:p>
          <a:p>
            <a:pPr algn="ctr"/>
            <a:r>
              <a:rPr lang="en-US" sz="2400" b="1" dirty="0">
                <a:solidFill>
                  <a:schemeClr val="tx2">
                    <a:lumMod val="90000"/>
                    <a:lumOff val="10000"/>
                  </a:schemeClr>
                </a:solidFill>
                <a:latin typeface="Franklin Gothic Book" panose="020B0503020102020204" pitchFamily="34" charset="0"/>
              </a:rPr>
              <a:t>Fall 2025</a:t>
            </a:r>
          </a:p>
        </p:txBody>
      </p:sp>
    </p:spTree>
    <p:extLst>
      <p:ext uri="{BB962C8B-B14F-4D97-AF65-F5344CB8AC3E}">
        <p14:creationId xmlns:p14="http://schemas.microsoft.com/office/powerpoint/2010/main" val="1786382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Creation of Final Budgets</a:t>
            </a:r>
          </a:p>
        </p:txBody>
      </p:sp>
      <p:sp>
        <p:nvSpPr>
          <p:cNvPr id="3" name="Content Placeholder 2"/>
          <p:cNvSpPr>
            <a:spLocks noGrp="1"/>
          </p:cNvSpPr>
          <p:nvPr>
            <p:ph idx="1"/>
          </p:nvPr>
        </p:nvSpPr>
        <p:spPr>
          <a:xfrm>
            <a:off x="2312987" y="1571625"/>
            <a:ext cx="8915400" cy="3777622"/>
          </a:xfrm>
        </p:spPr>
        <p:txBody>
          <a:bodyPr/>
          <a:lstStyle/>
          <a:p>
            <a:r>
              <a:rPr lang="en-US" dirty="0"/>
              <a:t>Using information from the Budget Hearing and obtaining additional input if needed, the Finance Committee will recommend changes to the organization budgets to ensure that they fit within the amount allotted to Tier II Graduate Organizations by the Treasurer.</a:t>
            </a:r>
          </a:p>
          <a:p>
            <a:r>
              <a:rPr lang="en-US" dirty="0"/>
              <a:t> Requesting organizations will be informed of modifications to their submitted budgets by the end of March.</a:t>
            </a:r>
          </a:p>
          <a:p>
            <a:r>
              <a:rPr lang="en-US" dirty="0"/>
              <a:t> The Senate will vote on the Finance Committee’s recommended budget</a:t>
            </a:r>
          </a:p>
          <a:p>
            <a:r>
              <a:rPr lang="en-US" dirty="0"/>
              <a:t>All Senate-approved budgets for requesting organizations shall be valid for the fiscal year in which the budgets were allocated. Any unused funds remaining in an organization’s budget at the conclusion of a fiscal year will be considered unappropriated funds for the following fiscal year.</a:t>
            </a:r>
          </a:p>
          <a:p>
            <a:endParaRPr lang="en-US" dirty="0"/>
          </a:p>
        </p:txBody>
      </p:sp>
    </p:spTree>
    <p:extLst>
      <p:ext uri="{BB962C8B-B14F-4D97-AF65-F5344CB8AC3E}">
        <p14:creationId xmlns:p14="http://schemas.microsoft.com/office/powerpoint/2010/main" val="1911978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Appeal of Tier II Graduate Organization Budgets</a:t>
            </a:r>
          </a:p>
        </p:txBody>
      </p:sp>
      <p:sp>
        <p:nvSpPr>
          <p:cNvPr id="3" name="Content Placeholder 2"/>
          <p:cNvSpPr>
            <a:spLocks noGrp="1"/>
          </p:cNvSpPr>
          <p:nvPr>
            <p:ph idx="1"/>
          </p:nvPr>
        </p:nvSpPr>
        <p:spPr/>
        <p:txBody>
          <a:bodyPr/>
          <a:lstStyle/>
          <a:p>
            <a:r>
              <a:rPr lang="en-US" dirty="0"/>
              <a:t>At any point during the budgeting process, any requesting organization wishing to appeal a decision of the Treasurer or the Finance Committee must submit an appeal in writing (inclusive of e-mail) to the Vice President within five days of being informed of that decision.</a:t>
            </a:r>
          </a:p>
          <a:p>
            <a:r>
              <a:rPr lang="en-US" dirty="0"/>
              <a:t> After verifying that the appeal is consistent with the Finance Policies and Procedures, the Vice President will present the appeal to the Executive Committee at its next meeting.</a:t>
            </a:r>
          </a:p>
          <a:p>
            <a:r>
              <a:rPr lang="en-US" dirty="0"/>
              <a:t> If two-thirds of the Executive Committee approves the appeal, it will be added to the agenda of the next meeting of the Senate.</a:t>
            </a:r>
          </a:p>
          <a:p>
            <a:r>
              <a:rPr lang="en-US" dirty="0"/>
              <a:t> If two-thirds of the Senate approves the appeal, it will be added to the budget. The Senate’s vote on the appeal shall be final.</a:t>
            </a:r>
          </a:p>
        </p:txBody>
      </p:sp>
    </p:spTree>
    <p:extLst>
      <p:ext uri="{BB962C8B-B14F-4D97-AF65-F5344CB8AC3E}">
        <p14:creationId xmlns:p14="http://schemas.microsoft.com/office/powerpoint/2010/main" val="683191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Allocations</a:t>
            </a:r>
          </a:p>
        </p:txBody>
      </p:sp>
      <p:sp>
        <p:nvSpPr>
          <p:cNvPr id="3" name="Content Placeholder 2"/>
          <p:cNvSpPr>
            <a:spLocks noGrp="1"/>
          </p:cNvSpPr>
          <p:nvPr>
            <p:ph idx="1"/>
          </p:nvPr>
        </p:nvSpPr>
        <p:spPr>
          <a:xfrm>
            <a:off x="2589212" y="1600200"/>
            <a:ext cx="8915400" cy="4311022"/>
          </a:xfrm>
        </p:spPr>
        <p:txBody>
          <a:bodyPr>
            <a:normAutofit fontScale="92500" lnSpcReduction="20000"/>
          </a:bodyPr>
          <a:lstStyle/>
          <a:p>
            <a:r>
              <a:rPr lang="en-US" dirty="0"/>
              <a:t>The Graduate Student Senate will use Special Allocations to fill one-time requests from the Executive Committee or Tier II Graduate Organizations for events that will benefit the graduate student community.</a:t>
            </a:r>
          </a:p>
          <a:p>
            <a:r>
              <a:rPr lang="en-US" dirty="0"/>
              <a:t> Organizations do not need to have a budget to be eligible for Special Allocations.</a:t>
            </a:r>
          </a:p>
          <a:p>
            <a:r>
              <a:rPr lang="en-US" dirty="0"/>
              <a:t> All required information for requests for Special Allocations from graduate organizations must be submitted to the Treasurer in writing (inclusive of email) at least two weeks (fourteen days) prior to the meeting where the vote will take place.</a:t>
            </a:r>
          </a:p>
          <a:p>
            <a:r>
              <a:rPr lang="en-US" dirty="0"/>
              <a:t> After verifying that the request is consistent with the Finance Policies and Procedures, the Treasurer will present the request to the Executive Committee at its next meeting</a:t>
            </a:r>
          </a:p>
          <a:p>
            <a:r>
              <a:rPr lang="en-US" dirty="0"/>
              <a:t>If the Executive Committee approves the request, it will be added to the agenda of the next meeting of the Senate</a:t>
            </a:r>
          </a:p>
          <a:p>
            <a:r>
              <a:rPr lang="en-US" dirty="0"/>
              <a:t>It is subject to approval by a majority vote of the Senate, which may opt to alter the amount of the request. The Senate’s vote on the request shall be final.</a:t>
            </a:r>
          </a:p>
        </p:txBody>
      </p:sp>
    </p:spTree>
    <p:extLst>
      <p:ext uri="{BB962C8B-B14F-4D97-AF65-F5344CB8AC3E}">
        <p14:creationId xmlns:p14="http://schemas.microsoft.com/office/powerpoint/2010/main" val="2449121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Allocations - timing</a:t>
            </a:r>
          </a:p>
        </p:txBody>
      </p:sp>
      <p:sp>
        <p:nvSpPr>
          <p:cNvPr id="3" name="Content Placeholder 2"/>
          <p:cNvSpPr>
            <a:spLocks noGrp="1"/>
          </p:cNvSpPr>
          <p:nvPr>
            <p:ph idx="1"/>
          </p:nvPr>
        </p:nvSpPr>
        <p:spPr>
          <a:xfrm>
            <a:off x="2589212" y="1600200"/>
            <a:ext cx="8915400" cy="4311022"/>
          </a:xfrm>
        </p:spPr>
        <p:txBody>
          <a:bodyPr>
            <a:normAutofit/>
          </a:bodyPr>
          <a:lstStyle/>
          <a:p>
            <a:r>
              <a:rPr lang="en-US" dirty="0"/>
              <a:t>Be sure to submit special allocations requests well in advance of the event</a:t>
            </a:r>
          </a:p>
          <a:p>
            <a:r>
              <a:rPr lang="en-US" dirty="0"/>
              <a:t>Special allocations need to be approved by the executive committee, then by the senate</a:t>
            </a:r>
          </a:p>
          <a:p>
            <a:pPr lvl="1"/>
            <a:r>
              <a:rPr lang="en-US" dirty="0"/>
              <a:t>If you submit a request before a senate meeting, but AFTER the executive committee meeting, the allocation cannot be voted on until the following senate meeting</a:t>
            </a:r>
          </a:p>
          <a:p>
            <a:pPr lvl="1"/>
            <a:r>
              <a:rPr lang="en-US" dirty="0"/>
              <a:t>Depending on the timing, this can be up to 5 weeks</a:t>
            </a:r>
          </a:p>
        </p:txBody>
      </p:sp>
    </p:spTree>
    <p:extLst>
      <p:ext uri="{BB962C8B-B14F-4D97-AF65-F5344CB8AC3E}">
        <p14:creationId xmlns:p14="http://schemas.microsoft.com/office/powerpoint/2010/main" val="1549012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2D67A-FA58-430D-B742-6EC6F644C4A6}"/>
              </a:ext>
            </a:extLst>
          </p:cNvPr>
          <p:cNvSpPr>
            <a:spLocks noGrp="1"/>
          </p:cNvSpPr>
          <p:nvPr>
            <p:ph type="title"/>
          </p:nvPr>
        </p:nvSpPr>
        <p:spPr/>
        <p:txBody>
          <a:bodyPr/>
          <a:lstStyle/>
          <a:p>
            <a:r>
              <a:rPr lang="en-US" dirty="0"/>
              <a:t>The payment process</a:t>
            </a:r>
          </a:p>
        </p:txBody>
      </p:sp>
      <p:sp>
        <p:nvSpPr>
          <p:cNvPr id="3" name="Content Placeholder 2">
            <a:extLst>
              <a:ext uri="{FF2B5EF4-FFF2-40B4-BE49-F238E27FC236}">
                <a16:creationId xmlns:a16="http://schemas.microsoft.com/office/drawing/2014/main" id="{73659D3D-E34D-45C9-B30E-B2EA5BDA15DB}"/>
              </a:ext>
            </a:extLst>
          </p:cNvPr>
          <p:cNvSpPr>
            <a:spLocks noGrp="1"/>
          </p:cNvSpPr>
          <p:nvPr>
            <p:ph idx="1"/>
          </p:nvPr>
        </p:nvSpPr>
        <p:spPr/>
        <p:txBody>
          <a:bodyPr/>
          <a:lstStyle/>
          <a:p>
            <a:r>
              <a:rPr lang="en-US" dirty="0"/>
              <a:t>Reimbursements (you pay for something, then we pay you) (</a:t>
            </a:r>
            <a:r>
              <a:rPr lang="en-US" dirty="0">
                <a:solidFill>
                  <a:srgbClr val="FF0000"/>
                </a:solidFill>
              </a:rPr>
              <a:t>for Storrs campus no reimbursements</a:t>
            </a:r>
            <a:r>
              <a:rPr lang="en-US" dirty="0"/>
              <a:t>)</a:t>
            </a:r>
          </a:p>
          <a:p>
            <a:pPr lvl="1"/>
            <a:r>
              <a:rPr lang="en-US" dirty="0"/>
              <a:t>Refreshments (not catering)</a:t>
            </a:r>
          </a:p>
          <a:p>
            <a:pPr lvl="1"/>
            <a:r>
              <a:rPr lang="en-US" dirty="0"/>
              <a:t>Supplies</a:t>
            </a:r>
          </a:p>
          <a:p>
            <a:pPr lvl="1"/>
            <a:r>
              <a:rPr lang="en-US" dirty="0"/>
              <a:t>Travel</a:t>
            </a:r>
          </a:p>
          <a:p>
            <a:r>
              <a:rPr lang="en-US" dirty="0"/>
              <a:t>Direct payments (we pay directly)</a:t>
            </a:r>
          </a:p>
        </p:txBody>
      </p:sp>
    </p:spTree>
    <p:extLst>
      <p:ext uri="{BB962C8B-B14F-4D97-AF65-F5344CB8AC3E}">
        <p14:creationId xmlns:p14="http://schemas.microsoft.com/office/powerpoint/2010/main" val="644944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2430C-9BA3-4570-B96D-2E2F3A056206}"/>
              </a:ext>
            </a:extLst>
          </p:cNvPr>
          <p:cNvSpPr>
            <a:spLocks noGrp="1"/>
          </p:cNvSpPr>
          <p:nvPr>
            <p:ph type="title"/>
          </p:nvPr>
        </p:nvSpPr>
        <p:spPr/>
        <p:txBody>
          <a:bodyPr/>
          <a:lstStyle/>
          <a:p>
            <a:r>
              <a:rPr lang="en-US" dirty="0"/>
              <a:t>Common files needed</a:t>
            </a:r>
          </a:p>
        </p:txBody>
      </p:sp>
      <p:sp>
        <p:nvSpPr>
          <p:cNvPr id="3" name="Content Placeholder 2">
            <a:extLst>
              <a:ext uri="{FF2B5EF4-FFF2-40B4-BE49-F238E27FC236}">
                <a16:creationId xmlns:a16="http://schemas.microsoft.com/office/drawing/2014/main" id="{59948D84-9997-4C18-BCE1-C7087E6768D3}"/>
              </a:ext>
            </a:extLst>
          </p:cNvPr>
          <p:cNvSpPr>
            <a:spLocks noGrp="1"/>
          </p:cNvSpPr>
          <p:nvPr>
            <p:ph idx="1"/>
          </p:nvPr>
        </p:nvSpPr>
        <p:spPr/>
        <p:txBody>
          <a:bodyPr/>
          <a:lstStyle/>
          <a:p>
            <a:r>
              <a:rPr lang="en-US" dirty="0"/>
              <a:t>Checklist (GSS website)</a:t>
            </a:r>
          </a:p>
          <a:p>
            <a:r>
              <a:rPr lang="en-US" dirty="0"/>
              <a:t>Approved organization budget (GSS website)</a:t>
            </a:r>
          </a:p>
          <a:p>
            <a:r>
              <a:rPr lang="en-US" dirty="0"/>
              <a:t>Organization roster (with officer info – </a:t>
            </a:r>
            <a:r>
              <a:rPr lang="en-US" dirty="0" err="1"/>
              <a:t>Uconntact</a:t>
            </a:r>
            <a:r>
              <a:rPr lang="en-US" dirty="0"/>
              <a:t>)</a:t>
            </a:r>
          </a:p>
          <a:p>
            <a:r>
              <a:rPr lang="en-US" dirty="0"/>
              <a:t>Payment Request form (GSS website)</a:t>
            </a:r>
          </a:p>
          <a:p>
            <a:r>
              <a:rPr lang="en-US" dirty="0"/>
              <a:t>Proof of event advertisement (e.g., daily digest printout)</a:t>
            </a:r>
          </a:p>
          <a:p>
            <a:r>
              <a:rPr lang="en-US" dirty="0"/>
              <a:t>Attendance (</a:t>
            </a:r>
            <a:r>
              <a:rPr lang="en-US" dirty="0" err="1"/>
              <a:t>netids</a:t>
            </a:r>
            <a:r>
              <a:rPr lang="en-US" dirty="0"/>
              <a:t> and people-soft, not emails)</a:t>
            </a:r>
          </a:p>
          <a:p>
            <a:endParaRPr lang="en-US" dirty="0"/>
          </a:p>
        </p:txBody>
      </p:sp>
    </p:spTree>
    <p:extLst>
      <p:ext uri="{BB962C8B-B14F-4D97-AF65-F5344CB8AC3E}">
        <p14:creationId xmlns:p14="http://schemas.microsoft.com/office/powerpoint/2010/main" val="3897730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538385"/>
            <a:ext cx="8911687" cy="1280890"/>
          </a:xfrm>
        </p:spPr>
        <p:txBody>
          <a:bodyPr/>
          <a:lstStyle/>
          <a:p>
            <a:r>
              <a:rPr lang="en-US" dirty="0"/>
              <a:t>Reimbursements</a:t>
            </a:r>
          </a:p>
        </p:txBody>
      </p:sp>
      <p:sp>
        <p:nvSpPr>
          <p:cNvPr id="3" name="Content Placeholder 2"/>
          <p:cNvSpPr>
            <a:spLocks noGrp="1"/>
          </p:cNvSpPr>
          <p:nvPr>
            <p:ph idx="1"/>
          </p:nvPr>
        </p:nvSpPr>
        <p:spPr>
          <a:xfrm>
            <a:off x="1931987" y="1819275"/>
            <a:ext cx="8915400" cy="3777622"/>
          </a:xfrm>
        </p:spPr>
        <p:txBody>
          <a:bodyPr>
            <a:normAutofit/>
          </a:bodyPr>
          <a:lstStyle/>
          <a:p>
            <a:pPr marL="0" indent="0">
              <a:buNone/>
            </a:pPr>
            <a:r>
              <a:rPr lang="en-US" dirty="0"/>
              <a:t>Documents required for reimbursement:</a:t>
            </a:r>
          </a:p>
          <a:p>
            <a:r>
              <a:rPr lang="en-US" dirty="0">
                <a:solidFill>
                  <a:schemeClr val="tx1"/>
                </a:solidFill>
              </a:rPr>
              <a:t>Original receipts </a:t>
            </a:r>
            <a:endParaRPr lang="en-US" dirty="0">
              <a:solidFill>
                <a:schemeClr val="tx2">
                  <a:lumMod val="75000"/>
                  <a:lumOff val="25000"/>
                </a:schemeClr>
              </a:solidFill>
            </a:endParaRPr>
          </a:p>
          <a:p>
            <a:r>
              <a:rPr lang="en-US" dirty="0">
                <a:solidFill>
                  <a:schemeClr val="tx1"/>
                </a:solidFill>
              </a:rPr>
              <a:t>Credit card used to make the payment (only last 4 digits should be visible)</a:t>
            </a:r>
          </a:p>
          <a:p>
            <a:r>
              <a:rPr lang="en-US" dirty="0">
                <a:solidFill>
                  <a:schemeClr val="tx1"/>
                </a:solidFill>
              </a:rPr>
              <a:t>If number of credit card is not visible or a tip (max 20%)was added to the payment  then bank statement for that transaction should be submitted.</a:t>
            </a:r>
          </a:p>
        </p:txBody>
      </p:sp>
    </p:spTree>
    <p:extLst>
      <p:ext uri="{BB962C8B-B14F-4D97-AF65-F5344CB8AC3E}">
        <p14:creationId xmlns:p14="http://schemas.microsoft.com/office/powerpoint/2010/main" val="3890119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6337" y="590550"/>
            <a:ext cx="8915400" cy="4819650"/>
          </a:xfrm>
        </p:spPr>
        <p:txBody>
          <a:bodyPr>
            <a:normAutofit fontScale="92500" lnSpcReduction="10000"/>
          </a:bodyPr>
          <a:lstStyle/>
          <a:p>
            <a:r>
              <a:rPr lang="en-US" sz="3600" dirty="0"/>
              <a:t>Awards and prizes:</a:t>
            </a:r>
          </a:p>
          <a:p>
            <a:r>
              <a:rPr lang="en-US" sz="2300" dirty="0"/>
              <a:t> </a:t>
            </a:r>
            <a:r>
              <a:rPr lang="en-US" sz="2900" dirty="0"/>
              <a:t>The awards given cannot be a visa/amazon or any card that can be used for generalized purpose. It needs to specific to food/café , bookstore </a:t>
            </a:r>
            <a:r>
              <a:rPr lang="en-US" sz="2900" dirty="0" err="1"/>
              <a:t>etc</a:t>
            </a:r>
            <a:endParaRPr lang="en-US" sz="2900" dirty="0"/>
          </a:p>
          <a:p>
            <a:r>
              <a:rPr lang="en-US" sz="2900" dirty="0"/>
              <a:t>Announcement will be considered when we take vote in senate and formal email is send to </a:t>
            </a:r>
            <a:r>
              <a:rPr lang="en-US" sz="2900" dirty="0" err="1"/>
              <a:t>receiing</a:t>
            </a:r>
            <a:r>
              <a:rPr lang="en-US" sz="2900" dirty="0"/>
              <a:t> party. </a:t>
            </a:r>
          </a:p>
          <a:p>
            <a:pPr marL="0" indent="0">
              <a:buNone/>
            </a:pPr>
            <a:r>
              <a:rPr lang="en-US" sz="2900" dirty="0"/>
              <a:t> Documents required for reimbursement:</a:t>
            </a:r>
          </a:p>
          <a:p>
            <a:pPr marL="0" indent="0">
              <a:buNone/>
            </a:pPr>
            <a:r>
              <a:rPr lang="en-US" sz="2900" dirty="0">
                <a:solidFill>
                  <a:schemeClr val="tx2">
                    <a:lumMod val="75000"/>
                    <a:lumOff val="25000"/>
                  </a:schemeClr>
                </a:solidFill>
              </a:rPr>
              <a:t>Prize form </a:t>
            </a:r>
            <a:r>
              <a:rPr lang="en-US" sz="2900" dirty="0">
                <a:solidFill>
                  <a:schemeClr val="tx1"/>
                </a:solidFill>
              </a:rPr>
              <a:t>(signed by winner before prize is awarded)</a:t>
            </a:r>
          </a:p>
          <a:p>
            <a:endParaRPr lang="en-US" dirty="0"/>
          </a:p>
        </p:txBody>
      </p:sp>
    </p:spTree>
    <p:extLst>
      <p:ext uri="{BB962C8B-B14F-4D97-AF65-F5344CB8AC3E}">
        <p14:creationId xmlns:p14="http://schemas.microsoft.com/office/powerpoint/2010/main" val="35203687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6337" y="895349"/>
            <a:ext cx="8915400" cy="5724525"/>
          </a:xfrm>
        </p:spPr>
        <p:txBody>
          <a:bodyPr>
            <a:normAutofit/>
          </a:bodyPr>
          <a:lstStyle/>
          <a:p>
            <a:r>
              <a:rPr lang="en-US" dirty="0"/>
              <a:t>Supplies:</a:t>
            </a:r>
          </a:p>
          <a:p>
            <a:pPr marL="0" indent="0">
              <a:buNone/>
            </a:pPr>
            <a:r>
              <a:rPr lang="en-US" dirty="0"/>
              <a:t>Documents required for reimbursement:</a:t>
            </a:r>
          </a:p>
          <a:p>
            <a:r>
              <a:rPr lang="en-US" dirty="0"/>
              <a:t>Supplies are only disposable items with a lifespan less than a year such as disposable decorations, folders, nametags, paper plates, napkins, cups, plastic cutlery, etc. If it is </a:t>
            </a:r>
            <a:r>
              <a:rPr lang="en-US" dirty="0">
                <a:solidFill>
                  <a:srgbClr val="FF0000"/>
                </a:solidFill>
              </a:rPr>
              <a:t>a long-term piece of equipment (lifetime &gt; 1 year), GSS cannot pay for it</a:t>
            </a:r>
            <a:endParaRPr lang="en-US" dirty="0"/>
          </a:p>
        </p:txBody>
      </p:sp>
    </p:spTree>
    <p:extLst>
      <p:ext uri="{BB962C8B-B14F-4D97-AF65-F5344CB8AC3E}">
        <p14:creationId xmlns:p14="http://schemas.microsoft.com/office/powerpoint/2010/main" val="2999412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466725"/>
            <a:ext cx="9289196" cy="5444497"/>
          </a:xfrm>
        </p:spPr>
        <p:txBody>
          <a:bodyPr/>
          <a:lstStyle/>
          <a:p>
            <a:r>
              <a:rPr lang="en-US" dirty="0"/>
              <a:t>Contractual services and copying(any services) :  </a:t>
            </a:r>
            <a:r>
              <a:rPr lang="en-US" dirty="0">
                <a:solidFill>
                  <a:srgbClr val="FF0000"/>
                </a:solidFill>
              </a:rPr>
              <a:t>Cannot be reimbursed</a:t>
            </a:r>
          </a:p>
          <a:p>
            <a:pPr marL="0" indent="0">
              <a:buNone/>
            </a:pPr>
            <a:endParaRPr lang="en-US" dirty="0">
              <a:solidFill>
                <a:srgbClr val="FF0000"/>
              </a:solidFill>
            </a:endParaRPr>
          </a:p>
          <a:p>
            <a:pPr>
              <a:buAutoNum type="arabicParenR"/>
            </a:pPr>
            <a:r>
              <a:rPr lang="en-US" dirty="0">
                <a:solidFill>
                  <a:schemeClr val="tx1"/>
                </a:solidFill>
              </a:rPr>
              <a:t>Purchase order only (Can be used for Catering, DJ, Speaker, Artist)</a:t>
            </a:r>
          </a:p>
          <a:p>
            <a:pPr marL="0" indent="0">
              <a:buNone/>
            </a:pPr>
            <a:r>
              <a:rPr lang="en-US" dirty="0">
                <a:solidFill>
                  <a:schemeClr val="tx2">
                    <a:lumMod val="75000"/>
                    <a:lumOff val="25000"/>
                  </a:schemeClr>
                </a:solidFill>
              </a:rPr>
              <a:t>2</a:t>
            </a:r>
            <a:r>
              <a:rPr lang="en-US" dirty="0">
                <a:solidFill>
                  <a:schemeClr val="tx2">
                    <a:lumMod val="90000"/>
                    <a:lumOff val="10000"/>
                  </a:schemeClr>
                </a:solidFill>
              </a:rPr>
              <a:t>) </a:t>
            </a:r>
            <a:r>
              <a:rPr lang="en-US" dirty="0">
                <a:solidFill>
                  <a:schemeClr val="tx1"/>
                </a:solidFill>
              </a:rPr>
              <a:t>Flyer or email sent across campus/ Email send to Communication director 40 days ahead. </a:t>
            </a:r>
          </a:p>
          <a:p>
            <a:pPr marL="0" indent="0">
              <a:buNone/>
            </a:pPr>
            <a:r>
              <a:rPr lang="en-US" dirty="0">
                <a:solidFill>
                  <a:schemeClr val="tx2">
                    <a:lumMod val="90000"/>
                    <a:lumOff val="10000"/>
                  </a:schemeClr>
                </a:solidFill>
              </a:rPr>
              <a:t>3) </a:t>
            </a:r>
            <a:r>
              <a:rPr lang="en-US" dirty="0">
                <a:solidFill>
                  <a:schemeClr val="tx1"/>
                </a:solidFill>
              </a:rPr>
              <a:t>Attendance for the event (with net id)</a:t>
            </a:r>
          </a:p>
          <a:p>
            <a:pPr marL="0" indent="0">
              <a:buNone/>
            </a:pPr>
            <a:r>
              <a:rPr lang="en-US" dirty="0">
                <a:solidFill>
                  <a:schemeClr val="tx2">
                    <a:lumMod val="90000"/>
                    <a:lumOff val="10000"/>
                  </a:schemeClr>
                </a:solidFill>
              </a:rPr>
              <a:t>4) </a:t>
            </a:r>
            <a:r>
              <a:rPr lang="en-US" dirty="0">
                <a:solidFill>
                  <a:schemeClr val="tx1"/>
                </a:solidFill>
              </a:rPr>
              <a:t>Approved budget for the fiscal year </a:t>
            </a:r>
          </a:p>
          <a:p>
            <a:pPr marL="0" indent="0">
              <a:buNone/>
            </a:pPr>
            <a:endParaRPr lang="en-US" dirty="0">
              <a:solidFill>
                <a:schemeClr val="tx1"/>
              </a:solidFill>
            </a:endParaRPr>
          </a:p>
          <a:p>
            <a:pPr marL="0" indent="0">
              <a:buNone/>
            </a:pPr>
            <a:endParaRPr lang="en-US" dirty="0">
              <a:solidFill>
                <a:schemeClr val="tx1"/>
              </a:solidFill>
            </a:endParaRPr>
          </a:p>
          <a:p>
            <a:pPr marL="0" indent="0">
              <a:buNone/>
            </a:pPr>
            <a:r>
              <a:rPr lang="en-US" dirty="0">
                <a:solidFill>
                  <a:srgbClr val="FF0000"/>
                </a:solidFill>
              </a:rPr>
              <a:t>We have Copy machine in GSS office too save your money and graduate students money!</a:t>
            </a:r>
          </a:p>
          <a:p>
            <a:endParaRPr lang="en-US" dirty="0"/>
          </a:p>
        </p:txBody>
      </p:sp>
    </p:spTree>
    <p:extLst>
      <p:ext uri="{BB962C8B-B14F-4D97-AF65-F5344CB8AC3E}">
        <p14:creationId xmlns:p14="http://schemas.microsoft.com/office/powerpoint/2010/main" val="251073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1AB2A-2282-4E54-A245-8061BBE9676A}"/>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A9EAE526-2519-4C35-A414-4AE71BBED405}"/>
              </a:ext>
            </a:extLst>
          </p:cNvPr>
          <p:cNvSpPr>
            <a:spLocks noGrp="1"/>
          </p:cNvSpPr>
          <p:nvPr>
            <p:ph idx="1"/>
          </p:nvPr>
        </p:nvSpPr>
        <p:spPr/>
        <p:txBody>
          <a:bodyPr/>
          <a:lstStyle/>
          <a:p>
            <a:r>
              <a:rPr lang="en-US" dirty="0"/>
              <a:t>What can and cannot be funded by GSS</a:t>
            </a:r>
          </a:p>
          <a:p>
            <a:r>
              <a:rPr lang="en-US" dirty="0"/>
              <a:t>How to apply for GSS funding</a:t>
            </a:r>
          </a:p>
          <a:p>
            <a:pPr lvl="1"/>
            <a:r>
              <a:rPr lang="en-US" dirty="0"/>
              <a:t>Annual budget</a:t>
            </a:r>
          </a:p>
          <a:p>
            <a:pPr lvl="1"/>
            <a:r>
              <a:rPr lang="en-US" dirty="0"/>
              <a:t>Special allocations</a:t>
            </a:r>
          </a:p>
          <a:p>
            <a:pPr lvl="1"/>
            <a:r>
              <a:rPr lang="en-US" dirty="0"/>
              <a:t>The review process</a:t>
            </a:r>
          </a:p>
          <a:p>
            <a:r>
              <a:rPr lang="en-US" dirty="0"/>
              <a:t>The payment process</a:t>
            </a:r>
          </a:p>
          <a:p>
            <a:pPr lvl="1"/>
            <a:r>
              <a:rPr lang="en-US" dirty="0"/>
              <a:t>Reimbursements</a:t>
            </a:r>
          </a:p>
          <a:p>
            <a:pPr lvl="1"/>
            <a:r>
              <a:rPr lang="en-US" dirty="0"/>
              <a:t>Direct payments</a:t>
            </a:r>
          </a:p>
        </p:txBody>
      </p:sp>
    </p:spTree>
    <p:extLst>
      <p:ext uri="{BB962C8B-B14F-4D97-AF65-F5344CB8AC3E}">
        <p14:creationId xmlns:p14="http://schemas.microsoft.com/office/powerpoint/2010/main" val="26165103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DE0E9-2870-4919-A5DD-1DAFCEC46808}"/>
              </a:ext>
            </a:extLst>
          </p:cNvPr>
          <p:cNvSpPr>
            <a:spLocks noGrp="1"/>
          </p:cNvSpPr>
          <p:nvPr>
            <p:ph type="title"/>
          </p:nvPr>
        </p:nvSpPr>
        <p:spPr/>
        <p:txBody>
          <a:bodyPr/>
          <a:lstStyle/>
          <a:p>
            <a:r>
              <a:rPr lang="en-US" dirty="0"/>
              <a:t>Important – things that will lead to you not getting paid</a:t>
            </a:r>
          </a:p>
        </p:txBody>
      </p:sp>
      <p:sp>
        <p:nvSpPr>
          <p:cNvPr id="3" name="Content Placeholder 2">
            <a:extLst>
              <a:ext uri="{FF2B5EF4-FFF2-40B4-BE49-F238E27FC236}">
                <a16:creationId xmlns:a16="http://schemas.microsoft.com/office/drawing/2014/main" id="{861E8EDB-8536-4DCE-A268-A0E51ED11A47}"/>
              </a:ext>
            </a:extLst>
          </p:cNvPr>
          <p:cNvSpPr>
            <a:spLocks noGrp="1"/>
          </p:cNvSpPr>
          <p:nvPr>
            <p:ph idx="1"/>
          </p:nvPr>
        </p:nvSpPr>
        <p:spPr/>
        <p:txBody>
          <a:bodyPr/>
          <a:lstStyle/>
          <a:p>
            <a:r>
              <a:rPr lang="en-US" dirty="0"/>
              <a:t>Not having original receipts</a:t>
            </a:r>
          </a:p>
          <a:p>
            <a:pPr lvl="1"/>
            <a:r>
              <a:rPr lang="en-US" dirty="0"/>
              <a:t>If a reimbursement request is submitted without original receipt, it will not be processed </a:t>
            </a:r>
          </a:p>
          <a:p>
            <a:r>
              <a:rPr lang="en-US" dirty="0"/>
              <a:t>The receipt does not have the last 4 digits of the credit card used</a:t>
            </a:r>
          </a:p>
          <a:p>
            <a:pPr lvl="1"/>
            <a:r>
              <a:rPr lang="en-US" dirty="0"/>
              <a:t>Bank statement can be used in lieu of receipt</a:t>
            </a:r>
          </a:p>
          <a:p>
            <a:r>
              <a:rPr lang="en-US" dirty="0"/>
              <a:t>The receipt is not itemized</a:t>
            </a:r>
          </a:p>
          <a:p>
            <a:r>
              <a:rPr lang="en-US" dirty="0"/>
              <a:t>Paying in advance for a contractual service</a:t>
            </a:r>
          </a:p>
          <a:p>
            <a:pPr lvl="1"/>
            <a:r>
              <a:rPr lang="en-US" dirty="0"/>
              <a:t>If an organization member paid for a contractual service (e.g. catering) up front, that </a:t>
            </a:r>
            <a:r>
              <a:rPr lang="en-US" dirty="0">
                <a:solidFill>
                  <a:srgbClr val="FF0000"/>
                </a:solidFill>
              </a:rPr>
              <a:t>person will not be reimbursed</a:t>
            </a:r>
            <a:r>
              <a:rPr lang="en-US" dirty="0"/>
              <a:t>. All contractual services MUST be paid directly through the GSS</a:t>
            </a:r>
          </a:p>
        </p:txBody>
      </p:sp>
    </p:spTree>
    <p:extLst>
      <p:ext uri="{BB962C8B-B14F-4D97-AF65-F5344CB8AC3E}">
        <p14:creationId xmlns:p14="http://schemas.microsoft.com/office/powerpoint/2010/main" val="10199816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DDA92-92F2-4325-8811-C7325199412B}"/>
              </a:ext>
            </a:extLst>
          </p:cNvPr>
          <p:cNvSpPr>
            <a:spLocks noGrp="1"/>
          </p:cNvSpPr>
          <p:nvPr>
            <p:ph type="title"/>
          </p:nvPr>
        </p:nvSpPr>
        <p:spPr/>
        <p:txBody>
          <a:bodyPr/>
          <a:lstStyle/>
          <a:p>
            <a:r>
              <a:rPr lang="en-US" dirty="0"/>
              <a:t>Things that will make my life easier</a:t>
            </a:r>
          </a:p>
        </p:txBody>
      </p:sp>
      <p:sp>
        <p:nvSpPr>
          <p:cNvPr id="3" name="Content Placeholder 2">
            <a:extLst>
              <a:ext uri="{FF2B5EF4-FFF2-40B4-BE49-F238E27FC236}">
                <a16:creationId xmlns:a16="http://schemas.microsoft.com/office/drawing/2014/main" id="{C479BD61-5092-406C-A0EA-E042EBE1E8C6}"/>
              </a:ext>
            </a:extLst>
          </p:cNvPr>
          <p:cNvSpPr>
            <a:spLocks noGrp="1"/>
          </p:cNvSpPr>
          <p:nvPr>
            <p:ph idx="1"/>
          </p:nvPr>
        </p:nvSpPr>
        <p:spPr/>
        <p:txBody>
          <a:bodyPr/>
          <a:lstStyle/>
          <a:p>
            <a:r>
              <a:rPr lang="en-US" dirty="0"/>
              <a:t>Having all the paperwork PR and email to communication </a:t>
            </a:r>
            <a:r>
              <a:rPr lang="en-US" dirty="0">
                <a:solidFill>
                  <a:srgbClr val="FF0000"/>
                </a:solidFill>
              </a:rPr>
              <a:t>director 40 days ahead of event. </a:t>
            </a:r>
          </a:p>
          <a:p>
            <a:r>
              <a:rPr lang="en-US" dirty="0"/>
              <a:t>Having 1 organization member pay for everything with big Y card.</a:t>
            </a:r>
          </a:p>
          <a:p>
            <a:r>
              <a:rPr lang="en-US" dirty="0"/>
              <a:t>For supplies Get for Big Y (no other sources), contact office assistant on time, and arrange a time. </a:t>
            </a:r>
          </a:p>
        </p:txBody>
      </p:sp>
    </p:spTree>
    <p:extLst>
      <p:ext uri="{BB962C8B-B14F-4D97-AF65-F5344CB8AC3E}">
        <p14:creationId xmlns:p14="http://schemas.microsoft.com/office/powerpoint/2010/main" val="290532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Funding of Tier II Graduate Organizations</a:t>
            </a:r>
          </a:p>
        </p:txBody>
      </p:sp>
      <p:sp>
        <p:nvSpPr>
          <p:cNvPr id="3" name="Content Placeholder 2"/>
          <p:cNvSpPr>
            <a:spLocks noGrp="1"/>
          </p:cNvSpPr>
          <p:nvPr>
            <p:ph idx="1"/>
          </p:nvPr>
        </p:nvSpPr>
        <p:spPr/>
        <p:txBody>
          <a:bodyPr/>
          <a:lstStyle/>
          <a:p>
            <a:r>
              <a:rPr lang="en-US" dirty="0"/>
              <a:t>Organization requesting a fiscal year budget allocation (or Special Allocation) must be fully registered as an “active” Tier II Student Organization</a:t>
            </a:r>
          </a:p>
          <a:p>
            <a:r>
              <a:rPr lang="en-US" dirty="0"/>
              <a:t>A constituency organization receiving a budget must send at least one </a:t>
            </a:r>
            <a:r>
              <a:rPr lang="en-US" i="1" dirty="0"/>
              <a:t>senator</a:t>
            </a:r>
            <a:r>
              <a:rPr lang="en-US" dirty="0"/>
              <a:t> to all senate meetings and may not miss more than one meetings per semester. </a:t>
            </a:r>
          </a:p>
          <a:p>
            <a:r>
              <a:rPr lang="en-US" dirty="0"/>
              <a:t>If an organization fails to meet said requirements in the Spring/fall semester, its budget for the upcoming fiscal year will be cancelled.</a:t>
            </a:r>
          </a:p>
        </p:txBody>
      </p:sp>
    </p:spTree>
    <p:extLst>
      <p:ext uri="{BB962C8B-B14F-4D97-AF65-F5344CB8AC3E}">
        <p14:creationId xmlns:p14="http://schemas.microsoft.com/office/powerpoint/2010/main" val="2106691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4800" y="309785"/>
            <a:ext cx="8911687" cy="1280890"/>
          </a:xfrm>
        </p:spPr>
        <p:txBody>
          <a:bodyPr/>
          <a:lstStyle/>
          <a:p>
            <a:r>
              <a:rPr lang="en-US" dirty="0"/>
              <a:t>Inappropriate Uses of GSS Funds</a:t>
            </a:r>
          </a:p>
        </p:txBody>
      </p:sp>
      <p:sp>
        <p:nvSpPr>
          <p:cNvPr id="3" name="Content Placeholder 2"/>
          <p:cNvSpPr>
            <a:spLocks noGrp="1"/>
          </p:cNvSpPr>
          <p:nvPr>
            <p:ph idx="1"/>
          </p:nvPr>
        </p:nvSpPr>
        <p:spPr>
          <a:xfrm>
            <a:off x="2532062" y="1304924"/>
            <a:ext cx="8915400" cy="4886325"/>
          </a:xfrm>
        </p:spPr>
        <p:txBody>
          <a:bodyPr/>
          <a:lstStyle/>
          <a:p>
            <a:pPr marL="0" indent="0">
              <a:buNone/>
            </a:pPr>
            <a:r>
              <a:rPr lang="en-US" dirty="0"/>
              <a:t>The Graduate Student Senate </a:t>
            </a:r>
            <a:r>
              <a:rPr lang="en-US" dirty="0">
                <a:solidFill>
                  <a:srgbClr val="FF0000"/>
                </a:solidFill>
              </a:rPr>
              <a:t>will not fund:</a:t>
            </a:r>
          </a:p>
          <a:p>
            <a:r>
              <a:rPr lang="en-US" dirty="0"/>
              <a:t> Any activity or event that is not open, advertised  and accessible to all current graduate students</a:t>
            </a:r>
          </a:p>
          <a:p>
            <a:r>
              <a:rPr lang="en-US" dirty="0"/>
              <a:t> Activity or event where the primary purpose is social interaction within an academic organization, program, or department.</a:t>
            </a:r>
          </a:p>
          <a:p>
            <a:r>
              <a:rPr lang="en-US" dirty="0"/>
              <a:t> Travel for individual graduate students, conference registrations, donations to clubs or other groups, or other requests that benefit only the individual receiving funds.</a:t>
            </a:r>
          </a:p>
          <a:p>
            <a:r>
              <a:rPr lang="en-US" dirty="0"/>
              <a:t> Capital equipment purchases for Tier II Graduate Organizations.</a:t>
            </a:r>
          </a:p>
          <a:p>
            <a:r>
              <a:rPr lang="en-US" dirty="0"/>
              <a:t>The purchase of alcohol.</a:t>
            </a:r>
          </a:p>
          <a:p>
            <a:r>
              <a:rPr lang="en-US" dirty="0"/>
              <a:t> Purchases that benefit University department or program </a:t>
            </a:r>
          </a:p>
          <a:p>
            <a:pPr marL="0" indent="0">
              <a:buNone/>
            </a:pPr>
            <a:endParaRPr lang="en-US" dirty="0"/>
          </a:p>
        </p:txBody>
      </p:sp>
    </p:spTree>
    <p:extLst>
      <p:ext uri="{BB962C8B-B14F-4D97-AF65-F5344CB8AC3E}">
        <p14:creationId xmlns:p14="http://schemas.microsoft.com/office/powerpoint/2010/main" val="2034114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923" y="571356"/>
            <a:ext cx="8757138" cy="1280890"/>
          </a:xfrm>
        </p:spPr>
        <p:txBody>
          <a:bodyPr/>
          <a:lstStyle/>
          <a:p>
            <a:pPr algn="ctr"/>
            <a:r>
              <a:rPr lang="en-US" dirty="0"/>
              <a:t>Special Consideration for </a:t>
            </a:r>
            <a:br>
              <a:rPr lang="en-US" dirty="0"/>
            </a:br>
            <a:r>
              <a:rPr lang="en-US" dirty="0"/>
              <a:t>non-Storrs based organizations</a:t>
            </a:r>
          </a:p>
        </p:txBody>
      </p:sp>
      <p:sp>
        <p:nvSpPr>
          <p:cNvPr id="3" name="Content Placeholder 2"/>
          <p:cNvSpPr>
            <a:spLocks noGrp="1"/>
          </p:cNvSpPr>
          <p:nvPr>
            <p:ph idx="1"/>
          </p:nvPr>
        </p:nvSpPr>
        <p:spPr/>
        <p:txBody>
          <a:bodyPr/>
          <a:lstStyle/>
          <a:p>
            <a:r>
              <a:rPr lang="en-US" dirty="0"/>
              <a:t>Organizations whose membership consists primarily of graduate students not based on the Storrs campus who pay the Graduate Student Activity.</a:t>
            </a:r>
          </a:p>
          <a:p>
            <a:r>
              <a:rPr lang="en-US" dirty="0"/>
              <a:t>When considering social events in the budgets of these organizations during the Budget Hearing, the Finance Committee will take into consideration the relative accessibility of Storrs-campus social events</a:t>
            </a:r>
          </a:p>
          <a:p>
            <a:r>
              <a:rPr lang="en-US" dirty="0"/>
              <a:t>All events must be open to all graduate students and advertised to graduate students on the Storrs campus.</a:t>
            </a:r>
          </a:p>
          <a:p>
            <a:pPr marL="0" indent="0">
              <a:buNone/>
            </a:pPr>
            <a:endParaRPr lang="en-US" dirty="0"/>
          </a:p>
        </p:txBody>
      </p:sp>
    </p:spTree>
    <p:extLst>
      <p:ext uri="{BB962C8B-B14F-4D97-AF65-F5344CB8AC3E}">
        <p14:creationId xmlns:p14="http://schemas.microsoft.com/office/powerpoint/2010/main" val="3139095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Budgeting Process Procedure</a:t>
            </a:r>
          </a:p>
        </p:txBody>
      </p:sp>
      <p:sp>
        <p:nvSpPr>
          <p:cNvPr id="3" name="Content Placeholder 2"/>
          <p:cNvSpPr>
            <a:spLocks noGrp="1"/>
          </p:cNvSpPr>
          <p:nvPr>
            <p:ph idx="1"/>
          </p:nvPr>
        </p:nvSpPr>
        <p:spPr/>
        <p:txBody>
          <a:bodyPr/>
          <a:lstStyle/>
          <a:p>
            <a:pPr marL="0" indent="0">
              <a:buNone/>
            </a:pPr>
            <a:r>
              <a:rPr lang="en-US" dirty="0"/>
              <a:t>Tier II Graduate Organization Budget Submission</a:t>
            </a:r>
          </a:p>
          <a:p>
            <a:r>
              <a:rPr lang="en-US" dirty="0"/>
              <a:t> An organization must register two financial points-of-contact (the organization Treasurer and one other member of the organization’s Executive Committee) with the Senate by the end of September.</a:t>
            </a:r>
          </a:p>
          <a:p>
            <a:r>
              <a:rPr lang="en-US" dirty="0"/>
              <a:t> If the organization becomes active in the Senate after this time, it must register the points-of contact immediately.</a:t>
            </a:r>
          </a:p>
          <a:p>
            <a:r>
              <a:rPr lang="en-US" dirty="0"/>
              <a:t> The Senate Treasurer will disseminate all budgeting process information to these points-of-contact. </a:t>
            </a:r>
          </a:p>
          <a:p>
            <a:r>
              <a:rPr lang="en-US" dirty="0"/>
              <a:t> The organization is responsible for keeping the GSS Office apprised of any changes to this information right on time.</a:t>
            </a:r>
          </a:p>
          <a:p>
            <a:endParaRPr lang="en-US" dirty="0"/>
          </a:p>
        </p:txBody>
      </p:sp>
    </p:spTree>
    <p:extLst>
      <p:ext uri="{BB962C8B-B14F-4D97-AF65-F5344CB8AC3E}">
        <p14:creationId xmlns:p14="http://schemas.microsoft.com/office/powerpoint/2010/main" val="838027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98737" y="1085850"/>
            <a:ext cx="8915400" cy="5311147"/>
          </a:xfrm>
        </p:spPr>
        <p:txBody>
          <a:bodyPr/>
          <a:lstStyle/>
          <a:p>
            <a:r>
              <a:rPr lang="en-US" dirty="0"/>
              <a:t>Organizations must submit their proposed budgets for the following fiscal year to the Treasurer by 11:59 pm Eastern Time on January 30th.</a:t>
            </a:r>
          </a:p>
          <a:p>
            <a:r>
              <a:rPr lang="en-US" dirty="0"/>
              <a:t>Budgets will be submitted in a standard format, as determined by the Treasurer and freely available on the Graduate Student Senate website, organized by event/activity and University of Connecticut expense codes.</a:t>
            </a:r>
          </a:p>
          <a:p>
            <a:r>
              <a:rPr lang="en-US" dirty="0"/>
              <a:t> Any organization that submits its budget late shall not be eligible for the budget process.</a:t>
            </a:r>
          </a:p>
          <a:p>
            <a:r>
              <a:rPr lang="en-US" dirty="0"/>
              <a:t> Such an organization is still eligible to apply for Special Allocations.</a:t>
            </a:r>
          </a:p>
          <a:p>
            <a:pPr marL="0" indent="0">
              <a:buNone/>
            </a:pPr>
            <a:endParaRPr lang="en-US" dirty="0"/>
          </a:p>
        </p:txBody>
      </p:sp>
      <p:sp>
        <p:nvSpPr>
          <p:cNvPr id="4" name="Rectangle 3"/>
          <p:cNvSpPr/>
          <p:nvPr/>
        </p:nvSpPr>
        <p:spPr>
          <a:xfrm>
            <a:off x="2029649" y="234434"/>
            <a:ext cx="7186583" cy="369332"/>
          </a:xfrm>
          <a:prstGeom prst="rect">
            <a:avLst/>
          </a:prstGeom>
        </p:spPr>
        <p:txBody>
          <a:bodyPr wrap="none">
            <a:spAutoFit/>
          </a:bodyPr>
          <a:lstStyle/>
          <a:p>
            <a:r>
              <a:rPr lang="en-US" dirty="0"/>
              <a:t>Tier II Graduate Organization Budget Submission  continued…..</a:t>
            </a:r>
          </a:p>
        </p:txBody>
      </p:sp>
    </p:spTree>
    <p:extLst>
      <p:ext uri="{BB962C8B-B14F-4D97-AF65-F5344CB8AC3E}">
        <p14:creationId xmlns:p14="http://schemas.microsoft.com/office/powerpoint/2010/main" val="1462995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Finance Committee Review</a:t>
            </a:r>
          </a:p>
        </p:txBody>
      </p:sp>
      <p:sp>
        <p:nvSpPr>
          <p:cNvPr id="3" name="Content Placeholder 2"/>
          <p:cNvSpPr>
            <a:spLocks noGrp="1"/>
          </p:cNvSpPr>
          <p:nvPr>
            <p:ph idx="1"/>
          </p:nvPr>
        </p:nvSpPr>
        <p:spPr>
          <a:xfrm>
            <a:off x="2522537" y="1685925"/>
            <a:ext cx="8915400" cy="3777622"/>
          </a:xfrm>
        </p:spPr>
        <p:txBody>
          <a:bodyPr/>
          <a:lstStyle/>
          <a:p>
            <a:r>
              <a:rPr lang="en-US" dirty="0"/>
              <a:t>The Finance Committee will review all information submitted by the Treasurer, verifying that requests comply with the Finance Policies and Procedures.</a:t>
            </a:r>
          </a:p>
          <a:p>
            <a:r>
              <a:rPr lang="en-US" dirty="0"/>
              <a:t>The Finance Committee may request further information from requesting organizations at its discretion.</a:t>
            </a:r>
          </a:p>
          <a:p>
            <a:endParaRPr lang="en-US" dirty="0"/>
          </a:p>
        </p:txBody>
      </p:sp>
    </p:spTree>
    <p:extLst>
      <p:ext uri="{BB962C8B-B14F-4D97-AF65-F5344CB8AC3E}">
        <p14:creationId xmlns:p14="http://schemas.microsoft.com/office/powerpoint/2010/main" val="248611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7675" y="357410"/>
            <a:ext cx="8911687" cy="1280890"/>
          </a:xfrm>
        </p:spPr>
        <p:txBody>
          <a:bodyPr/>
          <a:lstStyle/>
          <a:p>
            <a:r>
              <a:rPr lang="en-US" dirty="0"/>
              <a:t>Budget Hearing</a:t>
            </a:r>
          </a:p>
        </p:txBody>
      </p:sp>
      <p:sp>
        <p:nvSpPr>
          <p:cNvPr id="3" name="Content Placeholder 2"/>
          <p:cNvSpPr>
            <a:spLocks noGrp="1"/>
          </p:cNvSpPr>
          <p:nvPr>
            <p:ph idx="1"/>
          </p:nvPr>
        </p:nvSpPr>
        <p:spPr>
          <a:xfrm>
            <a:off x="2579687" y="1314449"/>
            <a:ext cx="8915400" cy="4276725"/>
          </a:xfrm>
        </p:spPr>
        <p:txBody>
          <a:bodyPr/>
          <a:lstStyle/>
          <a:p>
            <a:r>
              <a:rPr lang="en-US" dirty="0"/>
              <a:t>The Budget Hearing is to be held during the month of March. The Budget Hearing may be split into multiple events if necessary.</a:t>
            </a:r>
          </a:p>
          <a:p>
            <a:r>
              <a:rPr lang="en-US" dirty="0"/>
              <a:t> All requesting organizations will send 1-2 representatives to the Budget Hearing to explain the merits of their request.</a:t>
            </a:r>
          </a:p>
          <a:p>
            <a:r>
              <a:rPr lang="en-US" dirty="0"/>
              <a:t>Each organization will be allotted ten minutes for presentation, with an additional ten minutes for questions.</a:t>
            </a:r>
          </a:p>
          <a:p>
            <a:r>
              <a:rPr lang="en-US" dirty="0"/>
              <a:t>The Budget Hearing will be open to the public. The GSS Office will advertise the general dates and times of the Hearing by the end of January. </a:t>
            </a:r>
          </a:p>
          <a:p>
            <a:endParaRPr lang="en-US" dirty="0"/>
          </a:p>
        </p:txBody>
      </p:sp>
    </p:spTree>
    <p:extLst>
      <p:ext uri="{BB962C8B-B14F-4D97-AF65-F5344CB8AC3E}">
        <p14:creationId xmlns:p14="http://schemas.microsoft.com/office/powerpoint/2010/main" val="3705814174"/>
      </p:ext>
    </p:extLst>
  </p:cSld>
  <p:clrMapOvr>
    <a:masterClrMapping/>
  </p:clrMapOvr>
</p:sld>
</file>

<file path=ppt/theme/theme1.xml><?xml version="1.0" encoding="utf-8"?>
<a:theme xmlns:a="http://schemas.openxmlformats.org/drawingml/2006/main" name="Wisp">
  <a:themeElements>
    <a:clrScheme name="Custom 2">
      <a:dk1>
        <a:sysClr val="windowText" lastClr="000000"/>
      </a:dk1>
      <a:lt1>
        <a:srgbClr val="FFFFFF"/>
      </a:lt1>
      <a:dk2>
        <a:srgbClr val="002060"/>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TM03457515[[fn=View]]</Template>
  <TotalTime>4988</TotalTime>
  <Words>1646</Words>
  <Application>Microsoft Office PowerPoint</Application>
  <PresentationFormat>Widescreen</PresentationFormat>
  <Paragraphs>116</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Century Gothic</vt:lpstr>
      <vt:lpstr>Franklin Gothic Book</vt:lpstr>
      <vt:lpstr>Wingdings 3</vt:lpstr>
      <vt:lpstr>Wisp</vt:lpstr>
      <vt:lpstr>Treasurer Training </vt:lpstr>
      <vt:lpstr>Outline</vt:lpstr>
      <vt:lpstr>Funding of Tier II Graduate Organizations</vt:lpstr>
      <vt:lpstr>Inappropriate Uses of GSS Funds</vt:lpstr>
      <vt:lpstr>Special Consideration for  non-Storrs based organizations</vt:lpstr>
      <vt:lpstr>Budgeting Process Procedure</vt:lpstr>
      <vt:lpstr>PowerPoint Presentation</vt:lpstr>
      <vt:lpstr>Finance Committee Review</vt:lpstr>
      <vt:lpstr>Budget Hearing</vt:lpstr>
      <vt:lpstr>Creation of Final Budgets</vt:lpstr>
      <vt:lpstr>Appeal of Tier II Graduate Organization Budgets</vt:lpstr>
      <vt:lpstr>Special Allocations</vt:lpstr>
      <vt:lpstr>Special Allocations - timing</vt:lpstr>
      <vt:lpstr>The payment process</vt:lpstr>
      <vt:lpstr>Common files needed</vt:lpstr>
      <vt:lpstr>Reimbursements</vt:lpstr>
      <vt:lpstr>PowerPoint Presentation</vt:lpstr>
      <vt:lpstr>PowerPoint Presentation</vt:lpstr>
      <vt:lpstr>PowerPoint Presentation</vt:lpstr>
      <vt:lpstr>Important – things that will lead to you not getting paid</vt:lpstr>
      <vt:lpstr>Things that will make my life easier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Training</dc:title>
  <dc:creator>deepthi varghese</dc:creator>
  <cp:lastModifiedBy>Liaqat, M</cp:lastModifiedBy>
  <cp:revision>32</cp:revision>
  <dcterms:created xsi:type="dcterms:W3CDTF">2017-08-24T15:12:09Z</dcterms:created>
  <dcterms:modified xsi:type="dcterms:W3CDTF">2025-09-12T16:41:45Z</dcterms:modified>
</cp:coreProperties>
</file>